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6" r:id="rId4"/>
    <p:sldId id="273" r:id="rId5"/>
    <p:sldId id="274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67" autoAdjust="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5F-4FF4-9BAE-51233B7BBE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D5F-4FF4-9BAE-51233B7BBE43}"/>
              </c:ext>
            </c:extLst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D5F-4FF4-9BAE-51233B7BBE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D5F-4FF4-9BAE-51233B7BBE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Часть, формируемая участниками образовательных отношений</c:v>
                </c:pt>
                <c:pt idx="1">
                  <c:v>Обязательная часть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5F-4FF4-9BAE-51233B7BB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9B58D8-2D60-4824-920A-2424605566E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65B95E-0B5A-48C8-8D5B-8F587A8E74F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 dirty="0" smtClean="0">
              <a:solidFill>
                <a:srgbClr val="FF0000"/>
              </a:solidFill>
            </a:rPr>
            <a:t>Цель ФОП ДО 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</a:t>
          </a:r>
          <a:r>
            <a:rPr lang="ru-RU" sz="2400" dirty="0" smtClean="0"/>
            <a:t>.</a:t>
          </a:r>
          <a:endParaRPr lang="ru-RU" sz="2400" dirty="0"/>
        </a:p>
      </dgm:t>
    </dgm:pt>
    <dgm:pt modelId="{790FD49D-82BB-47B6-8A3B-2A435CC7A03C}" type="parTrans" cxnId="{2DB52B37-A8FE-4FC9-BE6E-C484249F3FFC}">
      <dgm:prSet/>
      <dgm:spPr/>
      <dgm:t>
        <a:bodyPr/>
        <a:lstStyle/>
        <a:p>
          <a:endParaRPr lang="ru-RU"/>
        </a:p>
      </dgm:t>
    </dgm:pt>
    <dgm:pt modelId="{8AD18011-4AFB-4CB8-B488-58F6959028EE}" type="sibTrans" cxnId="{2DB52B37-A8FE-4FC9-BE6E-C484249F3FFC}">
      <dgm:prSet/>
      <dgm:spPr/>
      <dgm:t>
        <a:bodyPr/>
        <a:lstStyle/>
        <a:p>
          <a:endParaRPr lang="ru-RU"/>
        </a:p>
      </dgm:t>
    </dgm:pt>
    <dgm:pt modelId="{C2C9D279-7146-4172-902D-D204EECEDC7E}" type="pres">
      <dgm:prSet presAssocID="{F99B58D8-2D60-4824-920A-2424605566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F2FBD4-214D-4D8C-AC84-5C03FD359663}" type="pres">
      <dgm:prSet presAssocID="{4D65B95E-0B5A-48C8-8D5B-8F587A8E74F8}" presName="parentText" presStyleLbl="node1" presStyleIdx="0" presStyleCnt="1" custLinFactNeighborX="126" custLinFactNeighborY="1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9BB22-963C-4E22-9CD0-D9ED0473FEB2}" type="presOf" srcId="{4D65B95E-0B5A-48C8-8D5B-8F587A8E74F8}" destId="{F3F2FBD4-214D-4D8C-AC84-5C03FD359663}" srcOrd="0" destOrd="0" presId="urn:microsoft.com/office/officeart/2005/8/layout/vList2"/>
    <dgm:cxn modelId="{2DB52B37-A8FE-4FC9-BE6E-C484249F3FFC}" srcId="{F99B58D8-2D60-4824-920A-2424605566E7}" destId="{4D65B95E-0B5A-48C8-8D5B-8F587A8E74F8}" srcOrd="0" destOrd="0" parTransId="{790FD49D-82BB-47B6-8A3B-2A435CC7A03C}" sibTransId="{8AD18011-4AFB-4CB8-B488-58F6959028EE}"/>
    <dgm:cxn modelId="{54CA561C-F6F2-4A19-A289-C8B37C582C78}" type="presOf" srcId="{F99B58D8-2D60-4824-920A-2424605566E7}" destId="{C2C9D279-7146-4172-902D-D204EECEDC7E}" srcOrd="0" destOrd="0" presId="urn:microsoft.com/office/officeart/2005/8/layout/vList2"/>
    <dgm:cxn modelId="{57E8C30B-76CA-4A15-AC95-77FF937543C1}" type="presParOf" srcId="{C2C9D279-7146-4172-902D-D204EECEDC7E}" destId="{F3F2FBD4-214D-4D8C-AC84-5C03FD3596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2FBD4-214D-4D8C-AC84-5C03FD359663}">
      <dsp:nvSpPr>
        <dsp:cNvPr id="0" name=""/>
        <dsp:cNvSpPr/>
      </dsp:nvSpPr>
      <dsp:spPr>
        <a:xfrm>
          <a:off x="0" y="202040"/>
          <a:ext cx="8229600" cy="171112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</a:rPr>
            <a:t>Цель ФОП ДО 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83530" y="285570"/>
        <a:ext cx="8062540" cy="154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5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5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5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31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38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27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7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1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10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96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16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u34.ivedu.ru/" TargetMode="External"/><Relationship Id="rId2" Type="http://schemas.openxmlformats.org/officeDocument/2006/relationships/hyperlink" Target="mailto:dou34@ivedu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266429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– образовательная программа дошкольного образования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дошкольного образовательного учреждения «Детский сад №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34»</a:t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Иваново, 2023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212976"/>
            <a:ext cx="5184576" cy="33843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332656"/>
            <a:ext cx="8640960" cy="6408712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Организационный раздел Федеральной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описание 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психолого-педагогических и кадровых условий реализации Федеральной программы;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развивающей предметно-пространственной среды (далее – РППС) в ДОО;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обеспечения Программы, обеспеченность методическими материалами и средствами обучения и воспитания.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примерные перечни художественной литературы, музыкальных произведений, произведений изобразительного искусства для использования в образовательной работе в разных возрастных группах, а также примерный перечень рекомендованных для семейного просмотра анимационных произведений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представлены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и распорядок дня в дошкольных группах, федеральный календарный план воспитательной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47995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 ДОУ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3690"/>
          </a:xfrm>
        </p:spPr>
        <p:txBody>
          <a:bodyPr>
            <a:normAutofit fontScale="77500" lnSpcReduction="20000"/>
          </a:bodyPr>
          <a:lstStyle/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dirty="0">
                <a:latin typeface="Times New Roman"/>
                <a:cs typeface="Times New Roman"/>
              </a:rPr>
              <a:t>составляет</a:t>
            </a:r>
            <a:r>
              <a:rPr lang="ru-RU" spc="65" dirty="0">
                <a:latin typeface="Times New Roman"/>
                <a:cs typeface="Times New Roman"/>
              </a:rPr>
              <a:t> </a:t>
            </a:r>
            <a:r>
              <a:rPr lang="ru-RU" b="1" spc="-5" dirty="0">
                <a:latin typeface="Times New Roman"/>
                <a:cs typeface="Times New Roman"/>
              </a:rPr>
              <a:t>5-дневную</a:t>
            </a:r>
            <a:r>
              <a:rPr lang="ru-RU" b="1" spc="-60" dirty="0">
                <a:latin typeface="Times New Roman"/>
                <a:cs typeface="Times New Roman"/>
              </a:rPr>
              <a:t> </a:t>
            </a:r>
            <a:r>
              <a:rPr lang="ru-RU" b="1" spc="-15" dirty="0">
                <a:latin typeface="Times New Roman"/>
                <a:cs typeface="Times New Roman"/>
              </a:rPr>
              <a:t>рабочую</a:t>
            </a:r>
            <a:r>
              <a:rPr lang="ru-RU" b="1" spc="-60" dirty="0">
                <a:latin typeface="Times New Roman"/>
                <a:cs typeface="Times New Roman"/>
              </a:rPr>
              <a:t> </a:t>
            </a:r>
            <a:r>
              <a:rPr lang="ru-RU" b="1" spc="-10" dirty="0">
                <a:latin typeface="Times New Roman"/>
                <a:cs typeface="Times New Roman"/>
              </a:rPr>
              <a:t>неделю</a:t>
            </a:r>
            <a:r>
              <a:rPr lang="ru-RU" spc="-10" dirty="0">
                <a:latin typeface="Times New Roman"/>
                <a:cs typeface="Times New Roman"/>
              </a:rPr>
              <a:t>,</a:t>
            </a:r>
            <a:r>
              <a:rPr lang="ru-RU" spc="-3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длительность</a:t>
            </a:r>
            <a:r>
              <a:rPr lang="ru-RU" spc="12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определяется</a:t>
            </a:r>
            <a:r>
              <a:rPr lang="ru-RU" spc="6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в </a:t>
            </a:r>
            <a:r>
              <a:rPr lang="ru-RU" spc="-484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нём</a:t>
            </a:r>
            <a:r>
              <a:rPr lang="ru-RU" spc="1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12-часовым</a:t>
            </a:r>
            <a:r>
              <a:rPr lang="ru-RU" spc="-5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пребыванием</a:t>
            </a:r>
            <a:r>
              <a:rPr lang="ru-RU" spc="45" dirty="0">
                <a:latin typeface="Times New Roman"/>
                <a:cs typeface="Times New Roman"/>
              </a:rPr>
              <a:t> </a:t>
            </a:r>
            <a:r>
              <a:rPr lang="ru-RU" b="1" spc="-5" dirty="0">
                <a:latin typeface="Times New Roman"/>
                <a:cs typeface="Times New Roman"/>
              </a:rPr>
              <a:t>с</a:t>
            </a:r>
            <a:r>
              <a:rPr lang="ru-RU" b="1" spc="-25" dirty="0">
                <a:latin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cs typeface="Times New Roman"/>
              </a:rPr>
              <a:t>7.00</a:t>
            </a:r>
            <a:r>
              <a:rPr lang="ru-RU" b="1" spc="-25" dirty="0">
                <a:latin typeface="Times New Roman"/>
                <a:cs typeface="Times New Roman"/>
              </a:rPr>
              <a:t> </a:t>
            </a:r>
            <a:r>
              <a:rPr lang="ru-RU" b="1" spc="-5" dirty="0">
                <a:latin typeface="Times New Roman"/>
                <a:cs typeface="Times New Roman"/>
              </a:rPr>
              <a:t>до</a:t>
            </a:r>
            <a:r>
              <a:rPr lang="ru-RU" b="1" spc="-10" dirty="0">
                <a:latin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cs typeface="Times New Roman"/>
              </a:rPr>
              <a:t>19.00</a:t>
            </a:r>
            <a:r>
              <a:rPr lang="ru-RU" b="1" spc="-50" dirty="0">
                <a:latin typeface="Times New Roman"/>
                <a:cs typeface="Times New Roman"/>
              </a:rPr>
              <a:t> </a:t>
            </a:r>
            <a:r>
              <a:rPr lang="ru-RU" b="1" spc="-10" dirty="0" smtClean="0">
                <a:latin typeface="Times New Roman"/>
                <a:cs typeface="Times New Roman"/>
              </a:rPr>
              <a:t>часов</a:t>
            </a:r>
          </a:p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endParaRPr lang="ru-RU" b="1" spc="-10" dirty="0">
              <a:latin typeface="Times New Roman"/>
              <a:cs typeface="Times New Roman"/>
            </a:endParaRPr>
          </a:p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pc="-10" dirty="0">
                <a:latin typeface="Times New Roman"/>
                <a:cs typeface="Times New Roman"/>
              </a:rPr>
              <a:t>В</a:t>
            </a:r>
            <a:r>
              <a:rPr lang="ru-RU" spc="15" dirty="0">
                <a:latin typeface="Times New Roman"/>
                <a:cs typeface="Times New Roman"/>
              </a:rPr>
              <a:t> </a:t>
            </a:r>
            <a:r>
              <a:rPr lang="ru-RU" spc="-60" dirty="0">
                <a:latin typeface="Times New Roman"/>
                <a:cs typeface="Times New Roman"/>
              </a:rPr>
              <a:t>ДОУ</a:t>
            </a:r>
            <a:r>
              <a:rPr lang="ru-RU" spc="-90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составлен</a:t>
            </a:r>
            <a:r>
              <a:rPr lang="ru-RU" spc="100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гибкий</a:t>
            </a:r>
            <a:r>
              <a:rPr lang="ru-RU" spc="4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режим</a:t>
            </a:r>
            <a:r>
              <a:rPr lang="ru-RU" spc="4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деятельности</a:t>
            </a:r>
            <a:r>
              <a:rPr lang="ru-RU" spc="114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с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детьми</a:t>
            </a:r>
            <a:r>
              <a:rPr lang="ru-RU" spc="-10" dirty="0">
                <a:latin typeface="Times New Roman"/>
                <a:cs typeface="Times New Roman"/>
              </a:rPr>
              <a:t> (на</a:t>
            </a:r>
            <a:r>
              <a:rPr lang="ru-RU" spc="3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тёплый</a:t>
            </a:r>
            <a:r>
              <a:rPr lang="ru-RU" spc="6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– 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pc="-50" dirty="0">
                <a:latin typeface="Times New Roman"/>
                <a:cs typeface="Times New Roman"/>
              </a:rPr>
              <a:t>холодный</a:t>
            </a:r>
            <a:r>
              <a:rPr lang="ru-RU" spc="70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период</a:t>
            </a:r>
            <a:r>
              <a:rPr lang="ru-RU" spc="-5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времени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pc="-40" dirty="0">
                <a:latin typeface="Times New Roman"/>
                <a:cs typeface="Times New Roman"/>
              </a:rPr>
              <a:t>года,</a:t>
            </a:r>
            <a:r>
              <a:rPr lang="ru-RU" spc="-1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адаптационный,</a:t>
            </a:r>
            <a:r>
              <a:rPr lang="ru-RU" spc="16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режим</a:t>
            </a:r>
            <a:r>
              <a:rPr lang="ru-RU" spc="50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двигательной </a:t>
            </a:r>
            <a:r>
              <a:rPr lang="ru-RU" spc="-484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активности,</a:t>
            </a:r>
            <a:r>
              <a:rPr lang="ru-RU" spc="12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оздоровительные</a:t>
            </a:r>
            <a:r>
              <a:rPr lang="ru-RU" spc="7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режимы,</a:t>
            </a:r>
            <a:r>
              <a:rPr lang="ru-RU" spc="4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а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также</a:t>
            </a:r>
            <a:r>
              <a:rPr lang="ru-RU" spc="2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режимы</a:t>
            </a:r>
            <a:r>
              <a:rPr lang="ru-RU" spc="4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по</a:t>
            </a:r>
            <a:r>
              <a:rPr lang="ru-RU" spc="1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всем 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возрастным</a:t>
            </a:r>
            <a:r>
              <a:rPr lang="ru-RU" spc="20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группам</a:t>
            </a:r>
            <a:r>
              <a:rPr lang="ru-RU" spc="-15" dirty="0" smtClean="0">
                <a:latin typeface="Times New Roman"/>
                <a:cs typeface="Times New Roman"/>
              </a:rPr>
              <a:t>)</a:t>
            </a:r>
            <a:endParaRPr lang="ru-RU" dirty="0">
              <a:latin typeface="Times New Roman"/>
              <a:cs typeface="Times New Roman"/>
            </a:endParaRPr>
          </a:p>
          <a:p>
            <a:pPr marL="469900" marR="275590" indent="-457200" algn="just">
              <a:spcBef>
                <a:spcPts val="90"/>
              </a:spcBef>
              <a:buSzPct val="85000"/>
              <a:tabLst>
                <a:tab pos="350520" algn="l"/>
                <a:tab pos="351155" algn="l"/>
              </a:tabLst>
            </a:pPr>
            <a:r>
              <a:rPr lang="ru-RU" spc="-5" dirty="0">
                <a:latin typeface="Times New Roman"/>
                <a:cs typeface="Times New Roman"/>
              </a:rPr>
              <a:t>Разработана</a:t>
            </a:r>
            <a:r>
              <a:rPr lang="ru-RU" spc="-20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гибкая</a:t>
            </a:r>
            <a:r>
              <a:rPr lang="ru-RU" spc="35" dirty="0">
                <a:latin typeface="Times New Roman"/>
                <a:cs typeface="Times New Roman"/>
              </a:rPr>
              <a:t> </a:t>
            </a:r>
            <a:r>
              <a:rPr lang="ru-RU" spc="-20" dirty="0">
                <a:latin typeface="Times New Roman"/>
                <a:cs typeface="Times New Roman"/>
              </a:rPr>
              <a:t>вариативная</a:t>
            </a:r>
            <a:r>
              <a:rPr lang="ru-RU" spc="2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сетка</a:t>
            </a:r>
            <a:r>
              <a:rPr lang="ru-RU" spc="2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занятий,</a:t>
            </a:r>
            <a:r>
              <a:rPr lang="ru-RU" spc="125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учитывающая</a:t>
            </a:r>
            <a:r>
              <a:rPr lang="ru-RU" spc="114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возрастные </a:t>
            </a:r>
            <a:r>
              <a:rPr lang="ru-RU" spc="-484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психофизиологические</a:t>
            </a:r>
            <a:r>
              <a:rPr lang="ru-RU" spc="65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особенности</a:t>
            </a:r>
            <a:r>
              <a:rPr lang="ru-RU" spc="7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детей,</a:t>
            </a:r>
            <a:r>
              <a:rPr lang="ru-RU" spc="3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их</a:t>
            </a:r>
            <a:r>
              <a:rPr lang="ru-RU" spc="1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интересы</a:t>
            </a:r>
            <a:r>
              <a:rPr lang="ru-RU" spc="14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и</a:t>
            </a:r>
            <a:r>
              <a:rPr lang="ru-RU" spc="1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потребности, 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обеспечивающая</a:t>
            </a:r>
            <a:r>
              <a:rPr lang="ru-RU" spc="-2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взаимосвязь</a:t>
            </a:r>
            <a:r>
              <a:rPr lang="ru-RU" spc="10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планируемых</a:t>
            </a:r>
            <a:r>
              <a:rPr lang="ru-RU" spc="7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занятий</a:t>
            </a:r>
            <a:r>
              <a:rPr lang="ru-RU" spc="40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с</a:t>
            </a:r>
            <a:r>
              <a:rPr lang="ru-RU" spc="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повседневной 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жизнью</a:t>
            </a:r>
            <a:r>
              <a:rPr lang="ru-RU" spc="65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детей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в </a:t>
            </a:r>
            <a:r>
              <a:rPr lang="ru-RU" spc="-45" dirty="0">
                <a:latin typeface="Times New Roman"/>
                <a:cs typeface="Times New Roman"/>
              </a:rPr>
              <a:t>детском</a:t>
            </a:r>
            <a:r>
              <a:rPr lang="ru-RU" spc="60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саду.</a:t>
            </a:r>
            <a:endParaRPr lang="ru-RU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53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spc="-10" dirty="0">
                <a:solidFill>
                  <a:srgbClr val="00B050"/>
                </a:solidFill>
                <a:latin typeface="Times New Roman"/>
                <a:cs typeface="Times New Roman"/>
              </a:rPr>
              <a:t>Характеристики</a:t>
            </a:r>
            <a:r>
              <a:rPr lang="ru-RU" sz="2800" b="1" spc="-5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20" dirty="0">
                <a:solidFill>
                  <a:srgbClr val="00B050"/>
                </a:solidFill>
                <a:latin typeface="Times New Roman"/>
                <a:cs typeface="Times New Roman"/>
              </a:rPr>
              <a:t>особенностей</a:t>
            </a:r>
            <a:r>
              <a:rPr lang="ru-RU" sz="2800" b="1" spc="-15" dirty="0">
                <a:solidFill>
                  <a:srgbClr val="00B050"/>
                </a:solidFill>
                <a:latin typeface="Times New Roman"/>
                <a:cs typeface="Times New Roman"/>
              </a:rPr>
              <a:t>  </a:t>
            </a:r>
            <a:r>
              <a:rPr lang="ru-RU" sz="2800" b="1" dirty="0">
                <a:solidFill>
                  <a:srgbClr val="00B050"/>
                </a:solidFill>
                <a:latin typeface="Times New Roman"/>
                <a:cs typeface="Times New Roman"/>
              </a:rPr>
              <a:t>развития</a:t>
            </a:r>
            <a:r>
              <a:rPr lang="ru-RU" sz="2800" b="1" spc="-20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ru-RU" sz="2800" b="1" spc="-10" dirty="0">
                <a:solidFill>
                  <a:srgbClr val="00B050"/>
                </a:solidFill>
                <a:latin typeface="Times New Roman"/>
                <a:cs typeface="Times New Roman"/>
              </a:rPr>
              <a:t>детей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985" y="1268760"/>
            <a:ext cx="8624495" cy="5199938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3715"/>
              </a:lnSpc>
              <a:buNone/>
              <a:tabLst>
                <a:tab pos="474980" algn="l"/>
              </a:tabLs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учитывает возрастные и индивидуальные особенности контингента детей, воспитывающихся в образовательном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</a:t>
            </a:r>
          </a:p>
          <a:p>
            <a:pPr marL="0" indent="0" algn="just">
              <a:lnSpc>
                <a:spcPts val="3715"/>
              </a:lnSpc>
              <a:buNone/>
              <a:tabLst>
                <a:tab pos="474980" algn="l"/>
              </a:tabLst>
            </a:pPr>
            <a:r>
              <a:rPr lang="ru-RU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spc="-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2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ru-RU"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000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7730" indent="-458470" algn="just">
              <a:lnSpc>
                <a:spcPts val="2610"/>
              </a:lnSpc>
              <a:buFont typeface="Arial MT"/>
              <a:buChar char="•"/>
              <a:tabLst>
                <a:tab pos="887730" algn="l"/>
                <a:tab pos="888365" algn="l"/>
              </a:tabLst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2000" b="1" i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общеразвивающей</a:t>
            </a:r>
            <a:r>
              <a:rPr lang="ru-RU" sz="2000" b="1" i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</a:t>
            </a:r>
            <a:r>
              <a:rPr lang="ru-RU" sz="2000" b="1" i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887730" indent="-458470">
              <a:lnSpc>
                <a:spcPts val="2610"/>
              </a:lnSpc>
              <a:buFont typeface="Arial MT"/>
              <a:buChar char="•"/>
              <a:tabLst>
                <a:tab pos="887730" algn="l"/>
                <a:tab pos="888365" algn="l"/>
              </a:tabLst>
            </a:pPr>
            <a:r>
              <a:rPr lang="ru-RU" sz="2000" b="1" i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группы для детей раннего возраста</a:t>
            </a:r>
          </a:p>
          <a:p>
            <a:pPr marL="887730" indent="-458470">
              <a:lnSpc>
                <a:spcPts val="2610"/>
              </a:lnSpc>
              <a:buFont typeface="Arial MT"/>
              <a:buChar char="•"/>
              <a:tabLst>
                <a:tab pos="887730" algn="l"/>
                <a:tab pos="888365" algn="l"/>
              </a:tabLst>
            </a:pPr>
            <a:endParaRPr lang="ru-RU" sz="1800" b="1" i="1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7730" indent="-458470">
              <a:lnSpc>
                <a:spcPts val="2610"/>
              </a:lnSpc>
              <a:buFont typeface="Arial MT"/>
              <a:buChar char="•"/>
              <a:tabLst>
                <a:tab pos="887730" algn="l"/>
                <a:tab pos="888365" algn="l"/>
              </a:tabLst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115" y="4380940"/>
            <a:ext cx="2662365" cy="20877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080" y="4149080"/>
            <a:ext cx="2736304" cy="21210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5" y="4380941"/>
            <a:ext cx="2647831" cy="208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4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spc="-25" dirty="0" smtClean="0">
                <a:solidFill>
                  <a:srgbClr val="7030A0"/>
                </a:solidFill>
                <a:latin typeface="Times New Roman"/>
                <a:cs typeface="Times New Roman"/>
              </a:rPr>
              <a:t>Планируемые результаты реализации Программы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Программы представлены в виде целевых ориентиров ДО и представляют собой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характеристики возможных достижений ребенка к завершению ДО.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образовательных целей и задач Программы направлена на достижение целевых ориентиров ДО, которые описаны как основные характеристики развития ребенка.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развития ребенка представлены в виде перечисления возможных достижений воспитанников на разных возрастных этапах дошкольного детства.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периодизацией психического развития ребенка согласно культурно- исторической психологии, дошкольное детство подразделяется на три возраста: младенческий (первое и второе полугодия жизни), ранний (от 1 года до 3 лет) и дошкольный возраст (от 3 до 7 лет).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Обозначенные в Программе возрастные ориентиры «к трем, четырем, пяти, шести годам» имеют условный характер, что предполагает широкий возрастной диапазон для достижения ребенком планируемых результатов. Это связано с неустойчивостью,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гетерохронностью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индивидуальным темпом психического развития детей в дошкольном детстве, особенно при прохождении критических периодов. По этой причине ребенок может продемонстрировать обозначенные в планируемых результатах возрастные характеристики развития раньше или позже заданных возрастных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17693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обучающихся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61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 педагогического коллектива ДОО с семьями обучающихся дошкольного возраста являются: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381106"/>
            <a:ext cx="3322712" cy="22810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88" y="4352281"/>
            <a:ext cx="3672408" cy="233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89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обучающихся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способствование развитию ответственного и осознанного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pPr lvl="0"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образовательный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4463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28343"/>
            <a:ext cx="705678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algn="ctr"/>
            <a:endParaRPr lang="ru-RU" sz="3200" b="1" i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34»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  <a:t>153025, г. Иваново, ул. Фролова, д. 9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  <a:t>Тел.: +7 (4932) 37-24-15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  <a:t> </a:t>
            </a:r>
            <a:b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</a:br>
            <a:r>
              <a:rPr lang="ru-RU" sz="2000" i="1" dirty="0">
                <a:solidFill>
                  <a:srgbClr val="0000FF"/>
                </a:solidFill>
                <a:latin typeface="Verdana" panose="020B0604030504040204" pitchFamily="34" charset="0"/>
              </a:rPr>
              <a:t>Филиал</a:t>
            </a:r>
            <a:r>
              <a:rPr lang="ru-RU" sz="2000" i="1" dirty="0" smtClean="0">
                <a:solidFill>
                  <a:srgbClr val="0000FF"/>
                </a:solidFill>
                <a:latin typeface="Verdana" panose="020B0604030504040204" pitchFamily="34" charset="0"/>
              </a:rPr>
              <a:t>:</a:t>
            </a:r>
            <a:r>
              <a:rPr lang="ru-RU" sz="2000" b="1" dirty="0" smtClean="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r>
              <a:rPr lang="ru-RU" sz="2000" i="1" dirty="0" smtClean="0">
                <a:solidFill>
                  <a:srgbClr val="0000FF"/>
                </a:solidFill>
                <a:latin typeface="Verdana" panose="020B0604030504040204" pitchFamily="34" charset="0"/>
              </a:rPr>
              <a:t>«</a:t>
            </a:r>
            <a:r>
              <a:rPr lang="ru-RU" sz="2000" i="1" dirty="0">
                <a:solidFill>
                  <a:srgbClr val="0000FF"/>
                </a:solidFill>
                <a:latin typeface="Verdana" panose="020B0604030504040204" pitchFamily="34" charset="0"/>
              </a:rPr>
              <a:t>Мамина радость</a:t>
            </a:r>
            <a: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  <a:t>»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  <a:t>153025, г. Иваново, ул. Ермака, д. 40/9.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  <a:t>Тел: +7 (4932) 32-41-50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>
                <a:solidFill>
                  <a:srgbClr val="0000FF"/>
                </a:solidFill>
                <a:latin typeface="Verdana" panose="020B0604030504040204" pitchFamily="34" charset="0"/>
              </a:rPr>
              <a:t>Электронная </a:t>
            </a:r>
            <a:r>
              <a:rPr lang="ru-RU" sz="2000" dirty="0">
                <a:solidFill>
                  <a:srgbClr val="0000FF"/>
                </a:solidFill>
                <a:latin typeface="Verdana" panose="020B0604030504040204" pitchFamily="34" charset="0"/>
              </a:rPr>
              <a:t>почта</a:t>
            </a:r>
            <a:r>
              <a:rPr lang="ru-RU" sz="2000" dirty="0" smtClean="0">
                <a:solidFill>
                  <a:srgbClr val="0000FF"/>
                </a:solidFill>
                <a:latin typeface="Verdana" panose="020B0604030504040204" pitchFamily="34" charset="0"/>
              </a:rPr>
              <a:t>:   </a:t>
            </a:r>
            <a:r>
              <a:rPr lang="ru-RU" sz="2000" dirty="0" smtClean="0">
                <a:solidFill>
                  <a:srgbClr val="0000FF"/>
                </a:solidFill>
                <a:latin typeface="Verdana" panose="020B0604030504040204" pitchFamily="34" charset="0"/>
                <a:hlinkClick r:id="rId2"/>
              </a:rPr>
              <a:t>dou34@ivedu.ru</a:t>
            </a:r>
            <a:endParaRPr lang="ru-RU" sz="2000" dirty="0" smtClean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00FF"/>
                </a:solidFill>
                <a:latin typeface="Verdana" panose="020B0604030504040204" pitchFamily="34" charset="0"/>
              </a:rPr>
              <a:t>Адрес сайта:   </a:t>
            </a:r>
            <a:r>
              <a:rPr lang="en-US" sz="2000" dirty="0">
                <a:solidFill>
                  <a:srgbClr val="0000FF"/>
                </a:solidFill>
                <a:latin typeface="Verdana" panose="020B0604030504040204" pitchFamily="34" charset="0"/>
                <a:hlinkClick r:id="rId3"/>
              </a:rPr>
              <a:t>http://dou34.ivedu.ru</a:t>
            </a:r>
            <a:r>
              <a:rPr lang="en-US" sz="2000" dirty="0" smtClean="0">
                <a:solidFill>
                  <a:srgbClr val="0000FF"/>
                </a:solidFill>
                <a:latin typeface="Verdana" panose="020B0604030504040204" pitchFamily="34" charset="0"/>
                <a:hlinkClick r:id="rId3"/>
              </a:rPr>
              <a:t>/</a:t>
            </a:r>
            <a:endParaRPr lang="ru-RU" sz="2000" dirty="0" smtClean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00FF"/>
                </a:solidFill>
                <a:latin typeface="Verdana" panose="020B0604030504040204" pitchFamily="34" charset="0"/>
              </a:rPr>
              <a:t>Сообщество в ВК:  </a:t>
            </a:r>
            <a:r>
              <a:rPr lang="en-US" sz="2000" dirty="0">
                <a:solidFill>
                  <a:srgbClr val="0000FF"/>
                </a:solidFill>
                <a:latin typeface="Verdana" panose="020B0604030504040204" pitchFamily="34" charset="0"/>
              </a:rPr>
              <a:t>https://vk.com/club212478391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6672"/>
            <a:ext cx="7776864" cy="5688632"/>
          </a:xfrm>
          <a:prstGeom prst="rect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34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общеобразовательная программа – образовательная программа дошкольного образования  муниципального бюджетного дошкольного образовательного учреждения «Детский сад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34»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 дошкольного образования (утвержден приказом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8 ноября 2022 г. № 955, зарегистрировано в Минюсте России 6 февраля 2023 г., регистрационный № 72264) (далее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 (утверждена приказом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25 ноября 2022 г. № 1028, зарегистрировано в Минюсте России 28 декабря 2022 г., регистрационный № 71847) (далее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ru-RU" sz="1300" dirty="0"/>
              <a:t/>
            </a:r>
            <a:br>
              <a:rPr lang="ru-RU" sz="1300" dirty="0"/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обязательной части и части, формируемой участниками  образовательных отношений.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 части являются взаимодополняющими и необходимыми с точки зрения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ФГОС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/>
              <a:t/>
            </a:r>
            <a:br>
              <a:rPr lang="ru-RU" sz="1300" dirty="0"/>
            </a:b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68745"/>
              </p:ext>
            </p:extLst>
          </p:nvPr>
        </p:nvGraphicFramePr>
        <p:xfrm>
          <a:off x="1547664" y="1600200"/>
          <a:ext cx="568863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8154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71738612"/>
              </p:ext>
            </p:extLst>
          </p:nvPr>
        </p:nvGraphicFramePr>
        <p:xfrm>
          <a:off x="457200" y="274638"/>
          <a:ext cx="8229600" cy="20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19256" cy="4032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 - это норматив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был разработан для осуществления следующих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функций: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федеральное образовательное пространство для воспитания и развития дошкольников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и родителям равные и качественные условия дошкольного образования на всей территории России;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-создать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развивать ребенка с активной гражданской позицией, патриотическими взглядами и ценностями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развития;</a:t>
            </a: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ценностей;</a:t>
            </a:r>
          </a:p>
          <a:p>
            <a:pPr lvl="0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Autofit/>
          </a:bodyPr>
          <a:lstStyle/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здоровья), с учетом разнообразия образовательных потребностей и индивидуальных возможностей;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детей, в том числе ценностей здорового образа жизни,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ответственности, формирование предпосылок учебной деятельности;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детей, обеспечения их безопасности;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общего и начального общего образования;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158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Принципы</a:t>
            </a:r>
            <a:r>
              <a:rPr lang="ru-RU"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к</a:t>
            </a:r>
            <a:r>
              <a:rPr lang="ru-RU" sz="2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формированию</a:t>
            </a:r>
            <a:r>
              <a:rPr lang="ru-RU" sz="2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Программы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– взрослые);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ребёнка полноценным участником (субъектом) образовательных отношений;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инициативы детей в различных видах деятельности;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ДОО с семьей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к социокультурным нормам, традициям семьи, общества и государства;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этнокультурной ситуации развития детей.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21 статьи 2 Федерального закона от 29 декабря 2012 г. № 273-ФЗ «Об образовании в Российской Федерации» (Собрание законодательств Российской Федерации, 2012, № 53, ст. 7598).</a:t>
            </a:r>
          </a:p>
          <a:p>
            <a:pPr lvl="0"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3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элементы ФОП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 из трех разделов: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целевого, содержательного и организационного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соответствует требованиям федеральных государственных образовательных стандартов (далее – ФГОС) к структуре основной образовательной программы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В целевом разделе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программы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-цели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задачи, принципы ее формирования;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-планируемые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Федеральной программы в младенческом, раннем, дошкольном возрасте, а также на этапе завершения освоения Федеральной программы;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-подходы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педагогической диагностике достижения планируемых результатов.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7032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</a:rPr>
              <a:t>Содержательный раздел Федеральной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художественно-эстетическое, физическое развитие). В нем представлены: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вариативных форм, способов, методов и средств реализации Федеральной программы;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разных видов, культурных практик и способов поддержки детской инициативы;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с семьями обучающихся.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включает </a:t>
            </a:r>
            <a:r>
              <a:rPr lang="ru-RU" sz="1800" b="1" i="1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800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раскрывает задачи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работы, предусматривает приобщение детей к российским традиционным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духовным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ценностям, включая культурные ценности своей этнической группы, правилам и нормам поведения в российском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6020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1448</TotalTime>
  <Words>1576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MT</vt:lpstr>
      <vt:lpstr>Calibri</vt:lpstr>
      <vt:lpstr>Times New Roman</vt:lpstr>
      <vt:lpstr>Verdana</vt:lpstr>
      <vt:lpstr>Тема Office</vt:lpstr>
      <vt:lpstr> Основная общеобразовательная программа – образовательная программа дошкольного образования  муниципального бюджетного дошкольного образовательного учреждения «Детский сад № 34» Иваново, 2023 </vt:lpstr>
      <vt:lpstr>Презентация PowerPoint</vt:lpstr>
      <vt:lpstr> Программа состоит из обязательной части и части, формируемой участниками  образовательных отношений.  Обе части являются взаимодополняющими и необходимыми с точки зрения  реализации требований ФГОС ДО  </vt:lpstr>
      <vt:lpstr>Презентация PowerPoint</vt:lpstr>
      <vt:lpstr>Презентация PowerPoint</vt:lpstr>
      <vt:lpstr>Презентация PowerPoint</vt:lpstr>
      <vt:lpstr>Принципы к формированию Программы</vt:lpstr>
      <vt:lpstr>Структурные элементы ФОП ДО</vt:lpstr>
      <vt:lpstr>Содержательный раздел Федеральной программы </vt:lpstr>
      <vt:lpstr>Организационный раздел Федеральной программы</vt:lpstr>
      <vt:lpstr>Режим работы ДОУ</vt:lpstr>
      <vt:lpstr>Характеристики особенностей  развития детей</vt:lpstr>
      <vt:lpstr>Планируемые результаты реализации Программы</vt:lpstr>
      <vt:lpstr>Особенности взаимодействия педагогического коллектива с семьями обучающихся</vt:lpstr>
      <vt:lpstr>Особенности взаимодействия педагогического коллектива с семьями обучающихся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ФИЛИАЛ  ГОСУДАРСТВЕННОГО  ОБРАЗОВАТЕЛЬНОГО  УЧРЕЖДЕНИЯ  ВЫСШЕГО   ОБРАЗОВАНИЯ МОСКОВСКОЙ   ОБЛАСТИ  «ГОСУДАРСТВЕННЫЙ   СОЦИАЛЬНО-ГУМАНИТАРНЫЙ  УНИВЕРСИТЕТ»             В г. ЕГОРЬЕВСКЕ КОЛЛЕДЖ ПЕДАГОГИКИ И  ИСКУССТВА   </dc:title>
  <dc:creator>Алексей</dc:creator>
  <cp:lastModifiedBy>user</cp:lastModifiedBy>
  <cp:revision>72</cp:revision>
  <dcterms:created xsi:type="dcterms:W3CDTF">2015-09-29T19:03:58Z</dcterms:created>
  <dcterms:modified xsi:type="dcterms:W3CDTF">2023-09-21T11:52:50Z</dcterms:modified>
</cp:coreProperties>
</file>